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62" r:id="rId5"/>
    <p:sldId id="261" r:id="rId6"/>
  </p:sldIdLst>
  <p:sldSz cx="9144000" cy="6858000" type="screen4x3"/>
  <p:notesSz cx="6858000" cy="9144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A7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118" autoAdjust="0"/>
  </p:normalViewPr>
  <p:slideViewPr>
    <p:cSldViewPr>
      <p:cViewPr>
        <p:scale>
          <a:sx n="75" d="100"/>
          <a:sy n="75" d="100"/>
        </p:scale>
        <p:origin x="-89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CDBA4CD-6F1E-4F8F-B0BF-FD1752B8EAEB}" type="datetimeFigureOut">
              <a:rPr lang="fi-FI"/>
              <a:pPr>
                <a:defRPr/>
              </a:pPr>
              <a:t>2.9.2014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i-FI" noProof="0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fi-FI" noProof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C829C36-AF26-4463-A361-85865B1B345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310571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50043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8FA71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18.8.2014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Jari Viinanen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61C69-56B4-49D0-9665-C6D5926C5DF7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26018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18.8.2014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Jari Viinanen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A1B1C-C25E-46A6-B23D-66E0EC14ADD1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63965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8" descr="Ymk_Fin_RGB_png_5057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666" t="-59558" r="-6667"/>
          <a:stretch>
            <a:fillRect/>
          </a:stretch>
        </p:blipFill>
        <p:spPr bwMode="auto">
          <a:xfrm>
            <a:off x="0" y="0"/>
            <a:ext cx="2643188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18.8.2014</a:t>
            </a:r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Jari Viinanen</a:t>
            </a:r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EB0F3-1A72-4998-8831-28E7A121998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6562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18.8.2014</a:t>
            </a: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Jari Viinanen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D5289-FABB-473F-B733-9E1B34BE0F64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18655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tsikon paikkamerkki 1"/>
          <p:cNvSpPr>
            <a:spLocks noGrp="1"/>
          </p:cNvSpPr>
          <p:nvPr>
            <p:ph type="title"/>
          </p:nvPr>
        </p:nvSpPr>
        <p:spPr bwMode="auto">
          <a:xfrm>
            <a:off x="457200" y="7858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Muokkaa perustyyl. napsautt.</a:t>
            </a:r>
          </a:p>
        </p:txBody>
      </p:sp>
      <p:sp>
        <p:nvSpPr>
          <p:cNvPr id="1027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457200" y="2000250"/>
            <a:ext cx="7043738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Muokkaa tekstin perustyylejä napsauttamalla</a:t>
            </a:r>
          </a:p>
          <a:p>
            <a:pPr lvl="1"/>
            <a:r>
              <a:rPr lang="fi-FI" altLang="fi-FI" smtClean="0"/>
              <a:t>toinen taso</a:t>
            </a:r>
          </a:p>
          <a:p>
            <a:pPr lvl="2"/>
            <a:r>
              <a:rPr lang="fi-FI" altLang="fi-FI" smtClean="0"/>
              <a:t>kolmas taso</a:t>
            </a:r>
          </a:p>
          <a:p>
            <a:pPr lvl="3"/>
            <a:r>
              <a:rPr lang="fi-FI" altLang="fi-FI" smtClean="0"/>
              <a:t>neljäs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1857375" y="63579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/>
              <a:t>18.8.2014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6052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/>
              <a:t>Jari Viinanen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428625" y="63579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C592259-A524-46EE-809D-0AA92713A53F}" type="slidenum">
              <a:rPr lang="fi-FI"/>
              <a:pPr>
                <a:defRPr/>
              </a:pPr>
              <a:t>‹#›</a:t>
            </a:fld>
            <a:endParaRPr lang="fi-FI" dirty="0"/>
          </a:p>
        </p:txBody>
      </p:sp>
      <p:pic>
        <p:nvPicPr>
          <p:cNvPr id="1031" name="Kuva 6" descr="Ymk_Fin_RGB_png_5057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666" t="-59558" r="-6667"/>
          <a:stretch>
            <a:fillRect/>
          </a:stretch>
        </p:blipFill>
        <p:spPr bwMode="auto">
          <a:xfrm>
            <a:off x="0" y="0"/>
            <a:ext cx="2643188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Kuva 7" descr="YMK-logo_rgb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35" b="14075"/>
          <a:stretch>
            <a:fillRect/>
          </a:stretch>
        </p:blipFill>
        <p:spPr bwMode="auto">
          <a:xfrm>
            <a:off x="7400925" y="5214938"/>
            <a:ext cx="1743075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18.8.2014</a:t>
            </a: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Jari Viinanen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FCBF-8206-4288-87F0-27CD09616952}" type="slidenum">
              <a:rPr lang="fi-FI"/>
              <a:pPr>
                <a:defRPr/>
              </a:pPr>
              <a:t>1</a:t>
            </a:fld>
            <a:endParaRPr lang="fi-FI"/>
          </a:p>
        </p:txBody>
      </p:sp>
      <p:pic>
        <p:nvPicPr>
          <p:cNvPr id="410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50" y="188913"/>
            <a:ext cx="7904163" cy="622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18.8.2014</a:t>
            </a: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Jari Viinanen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EDC889-5D30-4CE1-9AD1-AC02CE8221D8}" type="slidenum">
              <a:rPr lang="fi-FI"/>
              <a:pPr>
                <a:defRPr/>
              </a:pPr>
              <a:t>2</a:t>
            </a:fld>
            <a:endParaRPr lang="fi-FI"/>
          </a:p>
        </p:txBody>
      </p:sp>
      <p:graphicFrame>
        <p:nvGraphicFramePr>
          <p:cNvPr id="9" name="Group 262"/>
          <p:cNvGraphicFramePr>
            <a:graphicFrameLocks/>
          </p:cNvGraphicFramePr>
          <p:nvPr/>
        </p:nvGraphicFramePr>
        <p:xfrm>
          <a:off x="215900" y="833438"/>
          <a:ext cx="8702675" cy="5132386"/>
        </p:xfrm>
        <a:graphic>
          <a:graphicData uri="http://schemas.openxmlformats.org/drawingml/2006/table">
            <a:tbl>
              <a:tblPr/>
              <a:tblGrid>
                <a:gridCol w="3778188"/>
                <a:gridCol w="4924487"/>
              </a:tblGrid>
              <a:tr h="3473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dirty="0" err="1" smtClean="0">
                          <a:solidFill>
                            <a:srgbClr val="000000"/>
                          </a:solidFill>
                        </a:rPr>
                        <a:t>Strategia</a:t>
                      </a:r>
                      <a:r>
                        <a:rPr lang="en-GB" sz="1400" b="1" baseline="0" dirty="0" smtClean="0">
                          <a:solidFill>
                            <a:srgbClr val="000000"/>
                          </a:solidFill>
                        </a:rPr>
                        <a:t> tai </a:t>
                      </a:r>
                      <a:r>
                        <a:rPr lang="en-GB" sz="1400" b="1" baseline="0" dirty="0" err="1" smtClean="0">
                          <a:solidFill>
                            <a:srgbClr val="000000"/>
                          </a:solidFill>
                        </a:rPr>
                        <a:t>sitoumus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32" marR="91432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dirty="0" err="1" smtClean="0">
                          <a:solidFill>
                            <a:srgbClr val="000000"/>
                          </a:solidFill>
                        </a:rPr>
                        <a:t>Tavoite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91432" marR="91432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8572">
                <a:tc>
                  <a:txBody>
                    <a:bodyPr/>
                    <a:lstStyle/>
                    <a:p>
                      <a:r>
                        <a:rPr kumimoji="0" lang="fi-FI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Kaupungin strategia 2013-2016, ympäristöpolitiikka ja</a:t>
                      </a:r>
                    </a:p>
                    <a:p>
                      <a:r>
                        <a:rPr kumimoji="0" lang="fi-FI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Energiapoliittiset linjaukset</a:t>
                      </a:r>
                    </a:p>
                    <a:p>
                      <a:r>
                        <a:rPr kumimoji="0" lang="pl-PL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kumimoji="0" lang="fi-FI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Kvsto</a:t>
                      </a:r>
                      <a:r>
                        <a:rPr kumimoji="0" lang="fi-FI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pl-PL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20</a:t>
                      </a:r>
                      <a:r>
                        <a:rPr kumimoji="0" lang="fi-FI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12, 2013</a:t>
                      </a:r>
                      <a:r>
                        <a:rPr kumimoji="0" lang="pl-PL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91432" marR="91432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a)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Hiilineutraali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Helsinki 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2050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b) KHK-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päästöt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-30 % 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1990-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2020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c)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Helenin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päästöt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-20% 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1990-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2020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d)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Uusiutuvan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energian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osuus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energian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tuotannossa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20 %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vuonna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 marL="91432" marR="91432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06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Pks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ilmastostrategia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2007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kh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2008)</a:t>
                      </a:r>
                    </a:p>
                  </a:txBody>
                  <a:tcPr marL="91432" marR="91432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KHK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päästövähennys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-39 % per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asukas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1990-2030</a:t>
                      </a:r>
                    </a:p>
                  </a:txBody>
                  <a:tcPr marL="91432" marR="91432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1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Hiilineutraali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energiantuotanto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2010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Kehitysohjelma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2020+</a:t>
                      </a:r>
                    </a:p>
                  </a:txBody>
                  <a:tcPr marL="91432" marR="91432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Helsingin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Energian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hiilineutraalisuus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2050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Helenin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päästöt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-20% 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1990-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2020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432" marR="91432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0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Covenant of Mayors 2009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Seap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kestävän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energian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ohjelma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91432" marR="91432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KHK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päästövähennys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2020 -20 %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GB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kaupungin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vaikutuspiiri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; </a:t>
                      </a:r>
                      <a:r>
                        <a:rPr kumimoji="0" lang="en-GB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ei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jäte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GB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energiantuotanto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GB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laivaliikenne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91432" marR="91432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Green Digital Charter 2010</a:t>
                      </a:r>
                    </a:p>
                    <a:p>
                      <a:endParaRPr lang="fi-FI" sz="1400" dirty="0"/>
                    </a:p>
                  </a:txBody>
                  <a:tcPr marL="91432" marR="91432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ICT KHK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päästövähennys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2030 -30%</a:t>
                      </a:r>
                    </a:p>
                    <a:p>
                      <a:endParaRPr lang="fi-FI" sz="1400" dirty="0"/>
                    </a:p>
                  </a:txBody>
                  <a:tcPr marL="91432" marR="91432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28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Kaupungin</a:t>
                      </a:r>
                      <a:r>
                        <a:rPr lang="en-GB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johtajien</a:t>
                      </a:r>
                      <a:r>
                        <a:rPr lang="en-GB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ilmastoverkosto</a:t>
                      </a:r>
                      <a:r>
                        <a:rPr lang="en-GB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(Helsinki, Espoo, Tampere, Vantaa, Turku and Oulu) </a:t>
                      </a:r>
                      <a:endParaRPr lang="fi-FI" sz="1400" dirty="0"/>
                    </a:p>
                  </a:txBody>
                  <a:tcPr marL="91432" marR="91432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i-FI" sz="1400" smtClean="0"/>
                        <a:t>10</a:t>
                      </a:r>
                      <a:r>
                        <a:rPr lang="fi-FI" sz="1400" baseline="0" smtClean="0"/>
                        <a:t> aloitetta</a:t>
                      </a:r>
                      <a:endParaRPr lang="fi-FI" sz="1400" dirty="0"/>
                    </a:p>
                  </a:txBody>
                  <a:tcPr marL="91432" marR="91432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28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dirty="0" smtClean="0"/>
                        <a:t>EUROCITIES </a:t>
                      </a:r>
                      <a:r>
                        <a:rPr lang="fi-FI" sz="1400" dirty="0" err="1" smtClean="0"/>
                        <a:t>Climate</a:t>
                      </a:r>
                      <a:r>
                        <a:rPr lang="fi-FI" sz="1400" dirty="0" smtClean="0"/>
                        <a:t> </a:t>
                      </a:r>
                      <a:r>
                        <a:rPr lang="fi-FI" sz="1400" dirty="0" err="1" smtClean="0"/>
                        <a:t>Change</a:t>
                      </a:r>
                      <a:r>
                        <a:rPr lang="fi-FI" sz="1400" dirty="0" smtClean="0"/>
                        <a:t> </a:t>
                      </a:r>
                      <a:r>
                        <a:rPr lang="fi-FI" sz="1400" dirty="0" err="1" smtClean="0"/>
                        <a:t>Declaration</a:t>
                      </a:r>
                      <a:r>
                        <a:rPr lang="fi-FI" sz="1400" dirty="0" smtClean="0"/>
                        <a:t> 2009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dirty="0"/>
                    </a:p>
                  </a:txBody>
                  <a:tcPr marL="91432" marR="91432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i-FI" sz="1400" dirty="0"/>
                    </a:p>
                  </a:txBody>
                  <a:tcPr marL="91432" marR="91432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Amsterdamin ilmastokatu_13.8.2013 JV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B85FC14AC82B2847A9589F5EEDE5A60D" ma:contentTypeVersion="1" ma:contentTypeDescription="Luo uusi asiakirja." ma:contentTypeScope="" ma:versionID="49282f7351e3792dfcff46740903496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b564a9ede5997e0a0d2a7990cf42fd7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Ajoituksen alkamispäivämäärä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Ajoituksen päättymispäivämäärä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8BE6C99-7EC8-40FA-B144-2A99BCEC6EF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B6BF3A3-A70C-462D-B3AA-A58EF9CD171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E1EDAB-019F-4980-BA55-C30B654CECA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Amsterdamin ilmastokatu_13.8.2013 JVI</Template>
  <TotalTime>456</TotalTime>
  <Words>149</Words>
  <Application>Microsoft Office PowerPoint</Application>
  <PresentationFormat>On-screen Show (4:3)</PresentationFormat>
  <Paragraphs>31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Verdana</vt:lpstr>
      <vt:lpstr>Times New Roman</vt:lpstr>
      <vt:lpstr>Amsterdamin ilmastokatu_13.8.2013 JVI</vt:lpstr>
      <vt:lpstr>PowerPoint Presentation</vt:lpstr>
      <vt:lpstr>PowerPoint Presentation</vt:lpstr>
    </vt:vector>
  </TitlesOfParts>
  <Company>Helsingin kaupunki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AMSTERDAMIN ILMASTOKATU</dc:title>
  <dc:creator>viinaja</dc:creator>
  <cp:lastModifiedBy>Tuomisto Jouni</cp:lastModifiedBy>
  <cp:revision>49</cp:revision>
  <dcterms:created xsi:type="dcterms:W3CDTF">2014-08-07T09:40:52Z</dcterms:created>
  <dcterms:modified xsi:type="dcterms:W3CDTF">2014-09-02T08:05:08Z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0x010100B85FC14AC82B2847A9589F5EEDE5A60D</vt:lpwstr>
  </property>
</Properties>
</file>